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91C53F-69C7-4E51-8960-DDE8701323CB}">
  <a:tblStyle styleId="{CA91C53F-69C7-4E51-8960-DDE8701323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23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atlas.com/charts/ryyFOzLq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noshanews.com/agriculture/major-milk-company-declares-bankruptcy/article_704b35ea-4cf5-5fd2-832b-13a276e9293c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a6fa5860a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7a6fa5860a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a6fa5809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Presentor:  Steve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Maximum daily demand for population of 30,000 based on previously described calculations from annual sales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the purposes of this analysis, not every type of milk was included (no data available for flavored, organic, other types, etc.)</a:t>
            </a:r>
            <a:endParaRPr/>
          </a:p>
        </p:txBody>
      </p:sp>
      <p:sp>
        <p:nvSpPr>
          <p:cNvPr id="222" name="Google Shape;222;g7a6fa5809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a6fa5809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Presentor:  Steve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Shelf space could fit: 800 gallons OR 1721 half gallons OR 400 gallons &amp; 860 half gallons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Shelf space assumes 8 coolers available for milk storage, each with 5 racks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Rack surface area available is 24,200inches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Assumption is only for sales of gallon sized cow milk and half-gallon sized plant-based milks</a:t>
            </a:r>
            <a:endParaRPr/>
          </a:p>
        </p:txBody>
      </p:sp>
      <p:sp>
        <p:nvSpPr>
          <p:cNvPr id="246" name="Google Shape;246;g7a6fa5809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a6fa58095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Presentor:  Steve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Snapshot for our .lp program file for year 1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Includes constraints previously discussed plus proportion constraint for cow milk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Integer programming problem</a:t>
            </a:r>
            <a:endParaRPr/>
          </a:p>
        </p:txBody>
      </p:sp>
      <p:sp>
        <p:nvSpPr>
          <p:cNvPr id="260" name="Google Shape;260;g7a6fa58095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a6fa5809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Presentor:  Steve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Output for linear programming problem</a:t>
            </a:r>
            <a:endParaRPr/>
          </a:p>
        </p:txBody>
      </p:sp>
      <p:sp>
        <p:nvSpPr>
          <p:cNvPr id="269" name="Google Shape;269;g7a6fa5809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a6fa5809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Presentor:  Steve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Based on daily stocking levels, the optimal stocking levels on a weekly basis are shown above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Weekly stocking levels are more appropriate for stores, since cow milk has a relative short shelf life (1 to 2 weeks)</a:t>
            </a:r>
            <a:endParaRPr/>
          </a:p>
        </p:txBody>
      </p:sp>
      <p:sp>
        <p:nvSpPr>
          <p:cNvPr id="279" name="Google Shape;279;g7a6fa5809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a6fa58095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Presentor:  Steve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 small single store scale - Does not seem like a large impact (cow milk decreasing by 70 gallons per week)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Larger scale like NE Ohio (population 4.5 million) - Results in decrease of over 10,000 gallons per week</a:t>
            </a:r>
            <a:endParaRPr/>
          </a:p>
        </p:txBody>
      </p:sp>
      <p:sp>
        <p:nvSpPr>
          <p:cNvPr id="304" name="Google Shape;304;g7a6fa58095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a6692fcb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Presentor:  Cameron</a:t>
            </a:r>
            <a:endParaRPr/>
          </a:p>
        </p:txBody>
      </p:sp>
      <p:sp>
        <p:nvSpPr>
          <p:cNvPr id="317" name="Google Shape;317;g7a6692fcb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a6fa5860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Presentor:  Cameron</a:t>
            </a:r>
            <a:endParaRPr/>
          </a:p>
        </p:txBody>
      </p:sp>
      <p:sp>
        <p:nvSpPr>
          <p:cNvPr id="325" name="Google Shape;325;g7a6fa5860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a6692fcb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Presentor:  Cameron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conclusion to build more storage space (if cost effective)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7a6692fcb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a6fa5860a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Presentor: 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a result demand for non-dairy milk such as oat milk, rice milk, Soy milk, Pea milk vegetable based, flax milk, almond milk, cashew milk and coconut milk soar. As a result, retail outlets find themselves struggling with optimum stocking levels for dairy products to avoid wastage and oversupply.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 That is, whole milk should stay at  357 gallons,  2% milk should stay at 349 gallons, 1% milk should not exceed 145 gallons and lastly, Skim milk at 89 gallons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conclusion to build more storage space (if cost effective)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7a6fa5860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a6692fcb3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Presentor: Charity</a:t>
            </a:r>
            <a:endParaRPr b="1"/>
          </a:p>
        </p:txBody>
      </p:sp>
      <p:sp>
        <p:nvSpPr>
          <p:cNvPr id="151" name="Google Shape;151;g7a6692fcb3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a6fa5860a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Presentor:  Cameron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conclusion to build more storage space (if cost effective)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7a6fa5860a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a6fa58095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Presenter: Charity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Expand model to all outlets that sell milk - gas stations, dollars stores, schools, etc.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Further data collection into demographic and milk preferences (age, ethnicity, gender, etc.)</a:t>
            </a:r>
            <a:endParaRPr b="1"/>
          </a:p>
        </p:txBody>
      </p:sp>
      <p:sp>
        <p:nvSpPr>
          <p:cNvPr id="357" name="Google Shape;357;g7a6fa58095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a6692fcb3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a6692fcb3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a6692fcb3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7a6692fcb3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a6692fcb3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7a6692fcb3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a6fa580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Presentor: Charity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 very long time, dairy milk has been a staple from which much needed calcium and growth supporting nutrients are sourced.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recently, non-dairy products have progressively gained consumer preference. Non dairy milk has a number of advantages over the dairy milk largely due to its tolerance level in many consumers.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Oat milk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Rice milk Legume-Based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Soy milk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 milk Vegetable-Based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Potato milk Seed-Based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Flax milk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Hemp milk Nut-Based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Almond milk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Cashew milk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Coconut milk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result, retail outlets find themselves struggling with optimum stocking levels for dairy products to avoid wastage and oversupply.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7a6fa580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a6fa5809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https://www.theatlas.com/charts/ryyFOzLql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Presentor: Charity</a:t>
            </a:r>
            <a:endParaRPr/>
          </a:p>
        </p:txBody>
      </p:sp>
      <p:sp>
        <p:nvSpPr>
          <p:cNvPr id="168" name="Google Shape;168;g7a6fa5809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a6fa58095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https://www.kenoshanews.com/agriculture/major-milk-company-declares-bankruptcy/article_704b35ea-4cf5-5fd2-832b-13a276e9293c.html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Presentor: Charity</a:t>
            </a:r>
            <a:endParaRPr/>
          </a:p>
        </p:txBody>
      </p:sp>
      <p:sp>
        <p:nvSpPr>
          <p:cNvPr id="176" name="Google Shape;176;g7a6fa58095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a6fa5809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Presentor: Charity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84" name="Google Shape;184;g7a6fa5809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a6fa5809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Presentor: Charity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the disproportionate demand for non-dairy milk over dairy milk, retailers would like to know what quantity of dairy milk to carry as inventory relative to the non-dairy milk. And so we set out to answer the question;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the demand for non-dairy milk, what quantity of dairy milk should a retail outlet carry?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objective is to enable retailers better manage inventory of dairy milk and not over-stock these products resulting in wastage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3" name="Google Shape;193;g7a6fa5809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a6fa5809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Presentor:  Steve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Retail store simulates Walmart serving southern portion of Kent (~30,000 people)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Annual sales of cow milk were 4.2 billion gallons (roughly 1 to 4 gallons per person based on type)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Annual sales for plant-based milk were 800 million half-gallons (roughly 0 to 2 half-gallons per person based on type)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Shelving space based on visible Walmart count</a:t>
            </a:r>
            <a:endParaRPr/>
          </a:p>
        </p:txBody>
      </p:sp>
      <p:sp>
        <p:nvSpPr>
          <p:cNvPr id="201" name="Google Shape;201;g7a6fa5809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a6692fcb3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Presentor:  Steve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Objective function is to maximize sales for the store (constraints will limit sales to not exceed demand)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All dairy gallon dairy milks cost the same amount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Plant-based typically sold in half-gallons and prices vary based on type</a:t>
            </a:r>
            <a:endParaRPr/>
          </a:p>
        </p:txBody>
      </p:sp>
      <p:sp>
        <p:nvSpPr>
          <p:cNvPr id="210" name="Google Shape;210;g7a6692fcb3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468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/>
          <p:nvPr/>
        </p:nvSpPr>
        <p:spPr>
          <a:xfrm rot="10800000" flipH="1">
            <a:off x="1787520" y="1239226"/>
            <a:ext cx="2079000" cy="2079000"/>
          </a:xfrm>
          <a:prstGeom prst="corner">
            <a:avLst>
              <a:gd name="adj1" fmla="val 7397"/>
              <a:gd name="adj2" fmla="val 7750"/>
            </a:avLst>
          </a:prstGeom>
          <a:solidFill>
            <a:srgbClr val="4F81BD"/>
          </a:solidFill>
          <a:ln w="34925" cap="flat" cmpd="sng">
            <a:solidFill>
              <a:srgbClr val="EEEC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 title="Side bar"/>
          <p:cNvSpPr/>
          <p:nvPr/>
        </p:nvSpPr>
        <p:spPr>
          <a:xfrm rot="5400000">
            <a:off x="4343380" y="342881"/>
            <a:ext cx="457238" cy="914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1048483" y="3672790"/>
            <a:ext cx="7128364" cy="81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Click to edit Master subtitle style</a:t>
            </a: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564644" y="4840039"/>
            <a:ext cx="1205958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11/29/2019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938040" y="4840039"/>
            <a:ext cx="5267533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/>
          <p:nvPr/>
        </p:nvSpPr>
        <p:spPr>
          <a:xfrm flipH="1">
            <a:off x="6437440" y="1644651"/>
            <a:ext cx="2079000" cy="2079000"/>
          </a:xfrm>
          <a:prstGeom prst="corner">
            <a:avLst>
              <a:gd name="adj1" fmla="val 7397"/>
              <a:gd name="adj2" fmla="val 7750"/>
            </a:avLst>
          </a:prstGeom>
          <a:solidFill>
            <a:srgbClr val="4F81BD"/>
          </a:solidFill>
          <a:ln w="349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 rot="10800000" flipH="1">
            <a:off x="1644905" y="1140525"/>
            <a:ext cx="2364232" cy="2255586"/>
          </a:xfrm>
          <a:prstGeom prst="corner">
            <a:avLst>
              <a:gd name="adj1" fmla="val 6089"/>
              <a:gd name="adj2" fmla="val 6769"/>
            </a:avLst>
          </a:prstGeom>
          <a:solidFill>
            <a:srgbClr val="FFC000"/>
          </a:solidFill>
          <a:ln w="349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/>
          <p:nvPr/>
        </p:nvSpPr>
        <p:spPr>
          <a:xfrm flipH="1">
            <a:off x="6269816" y="1531502"/>
            <a:ext cx="2364232" cy="2255586"/>
          </a:xfrm>
          <a:prstGeom prst="corner">
            <a:avLst>
              <a:gd name="adj1" fmla="val 6089"/>
              <a:gd name="adj2" fmla="val 6442"/>
            </a:avLst>
          </a:prstGeom>
          <a:solidFill>
            <a:srgbClr val="FFC000"/>
          </a:solidFill>
          <a:ln w="349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8025" y="-65006"/>
            <a:ext cx="2028571" cy="1333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0" y="0"/>
            <a:ext cx="9144000" cy="46862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5"/>
          <p:cNvSpPr/>
          <p:nvPr/>
        </p:nvSpPr>
        <p:spPr>
          <a:xfrm rot="10800000" flipH="1">
            <a:off x="128123" y="684875"/>
            <a:ext cx="2079000" cy="2079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1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5" title="Side bar"/>
          <p:cNvSpPr/>
          <p:nvPr/>
        </p:nvSpPr>
        <p:spPr>
          <a:xfrm rot="5400000">
            <a:off x="4420269" y="419770"/>
            <a:ext cx="303461" cy="914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564644" y="4840039"/>
            <a:ext cx="1205958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11/29/2019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938040" y="4840039"/>
            <a:ext cx="5267533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5"/>
          <p:cNvSpPr/>
          <p:nvPr/>
        </p:nvSpPr>
        <p:spPr>
          <a:xfrm flipH="1">
            <a:off x="6932122" y="2530373"/>
            <a:ext cx="2079000" cy="2079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5"/>
          <p:cNvSpPr/>
          <p:nvPr/>
        </p:nvSpPr>
        <p:spPr>
          <a:xfrm rot="10800000" flipH="1">
            <a:off x="41135" y="612732"/>
            <a:ext cx="2364300" cy="2255700"/>
          </a:xfrm>
          <a:prstGeom prst="corner">
            <a:avLst>
              <a:gd name="adj1" fmla="val 6089"/>
              <a:gd name="adj2" fmla="val 6769"/>
            </a:avLst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5"/>
          <p:cNvSpPr/>
          <p:nvPr/>
        </p:nvSpPr>
        <p:spPr>
          <a:xfrm flipH="1">
            <a:off x="6738633" y="2409282"/>
            <a:ext cx="2364232" cy="2255586"/>
          </a:xfrm>
          <a:prstGeom prst="corner">
            <a:avLst>
              <a:gd name="adj1" fmla="val 6089"/>
              <a:gd name="adj2" fmla="val 6442"/>
            </a:avLst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8025" y="-65006"/>
            <a:ext cx="920579" cy="6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utrition.org/going-nuts-about-milk-heres-what-you-need-to-know-about-plant-based-milk-alternative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uperfoodsrx.com/healthyliving/milk-vs-non-dairy-milk/" TargetMode="External"/><Relationship Id="rId4" Type="http://schemas.openxmlformats.org/officeDocument/2006/relationships/hyperlink" Target="https://www.forbes.com/sites/nomanazish/2019/04/29/dairy-vs-non-dairy-whats-best-for-yo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ctrTitle" idx="4294967295"/>
          </p:nvPr>
        </p:nvSpPr>
        <p:spPr>
          <a:xfrm>
            <a:off x="2012325" y="1379225"/>
            <a:ext cx="6082200" cy="18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000" b="1">
                <a:solidFill>
                  <a:schemeClr val="accent2"/>
                </a:solidFill>
              </a:rPr>
              <a:t>Milk Stocking Inventory Analysis</a:t>
            </a:r>
            <a:endParaRPr sz="3000" b="1" i="0" u="none" strike="noStrike" cap="none">
              <a:solidFill>
                <a:schemeClr val="accent2"/>
              </a:solidFill>
            </a:endParaRPr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4294967295"/>
          </p:nvPr>
        </p:nvSpPr>
        <p:spPr>
          <a:xfrm>
            <a:off x="0" y="4166725"/>
            <a:ext cx="91440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381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1800" b="1">
                <a:solidFill>
                  <a:srgbClr val="0000FF"/>
                </a:solidFill>
              </a:rPr>
              <a:t>Presented By: Steve Spence, Charity Elijah, Cameron Croghan</a:t>
            </a:r>
            <a:endParaRPr sz="1800" b="1">
              <a:solidFill>
                <a:srgbClr val="0000FF"/>
              </a:solidFill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1236475" y="4780900"/>
            <a:ext cx="68580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1932900" y="92925"/>
            <a:ext cx="68580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MIS 64018: Quantitative Management Modeling</a:t>
            </a:r>
            <a:endParaRPr sz="2400"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Presentation</a:t>
            </a:r>
            <a:endParaRPr sz="2400"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1223340" y="0"/>
            <a:ext cx="7568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 b="1"/>
              <a:t>Modeling Methodology</a:t>
            </a:r>
            <a:endParaRPr sz="2400" b="1"/>
          </a:p>
        </p:txBody>
      </p:sp>
      <p:sp>
        <p:nvSpPr>
          <p:cNvPr id="225" name="Google Shape;225;p34"/>
          <p:cNvSpPr txBox="1">
            <a:spLocks noGrp="1"/>
          </p:cNvSpPr>
          <p:nvPr>
            <p:ph type="body" idx="1"/>
          </p:nvPr>
        </p:nvSpPr>
        <p:spPr>
          <a:xfrm>
            <a:off x="253850" y="747275"/>
            <a:ext cx="51177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Constraint - Max Daily Demand:</a:t>
            </a:r>
            <a:endParaRPr sz="1800"/>
          </a:p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" name="Google Shape;226;p34"/>
          <p:cNvSpPr txBox="1"/>
          <p:nvPr/>
        </p:nvSpPr>
        <p:spPr>
          <a:xfrm>
            <a:off x="1351950" y="4875000"/>
            <a:ext cx="4932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60" y="2160250"/>
            <a:ext cx="487828" cy="7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>
            <a:spLocks noGrp="1"/>
          </p:cNvSpPr>
          <p:nvPr>
            <p:ph type="body" idx="1"/>
          </p:nvPr>
        </p:nvSpPr>
        <p:spPr>
          <a:xfrm>
            <a:off x="1326250" y="1453750"/>
            <a:ext cx="29448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Whole Milk:</a:t>
            </a:r>
            <a:r>
              <a:rPr lang="en" sz="1800"/>
              <a:t> 357 gallons</a:t>
            </a:r>
            <a:endParaRPr sz="1800"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624" y="1221549"/>
            <a:ext cx="773100" cy="7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>
            <a:spLocks noGrp="1"/>
          </p:cNvSpPr>
          <p:nvPr>
            <p:ph type="body" idx="1"/>
          </p:nvPr>
        </p:nvSpPr>
        <p:spPr>
          <a:xfrm>
            <a:off x="5140125" y="1453750"/>
            <a:ext cx="34494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Almond Milk:</a:t>
            </a:r>
            <a:r>
              <a:rPr lang="en" sz="1800"/>
              <a:t> 149 half-gallons</a:t>
            </a:r>
            <a:endParaRPr sz="1800"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825" y="1221550"/>
            <a:ext cx="773100" cy="7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 txBox="1">
            <a:spLocks noGrp="1"/>
          </p:cNvSpPr>
          <p:nvPr>
            <p:ph type="body" idx="1"/>
          </p:nvPr>
        </p:nvSpPr>
        <p:spPr>
          <a:xfrm>
            <a:off x="1326250" y="2392450"/>
            <a:ext cx="29448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2% Milk: </a:t>
            </a:r>
            <a:r>
              <a:rPr lang="en" sz="1800"/>
              <a:t>349 gallons</a:t>
            </a:r>
            <a:endParaRPr sz="1800"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825" y="3098950"/>
            <a:ext cx="773100" cy="7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650" y="3985838"/>
            <a:ext cx="773100" cy="7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>
            <a:spLocks noGrp="1"/>
          </p:cNvSpPr>
          <p:nvPr>
            <p:ph type="body" idx="1"/>
          </p:nvPr>
        </p:nvSpPr>
        <p:spPr>
          <a:xfrm>
            <a:off x="1340300" y="3331150"/>
            <a:ext cx="29448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1% Milk: </a:t>
            </a:r>
            <a:r>
              <a:rPr lang="en" sz="1800"/>
              <a:t>145 gallons</a:t>
            </a:r>
            <a:endParaRPr sz="1800"/>
          </a:p>
        </p:txBody>
      </p:sp>
      <p:sp>
        <p:nvSpPr>
          <p:cNvPr id="237" name="Google Shape;237;p34"/>
          <p:cNvSpPr txBox="1">
            <a:spLocks noGrp="1"/>
          </p:cNvSpPr>
          <p:nvPr>
            <p:ph type="body" idx="1"/>
          </p:nvPr>
        </p:nvSpPr>
        <p:spPr>
          <a:xfrm>
            <a:off x="1340300" y="4218025"/>
            <a:ext cx="29448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Skim Milk: </a:t>
            </a:r>
            <a:r>
              <a:rPr lang="en" sz="1800"/>
              <a:t>89 gallons</a:t>
            </a:r>
            <a:endParaRPr sz="1800"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2625" y="2160250"/>
            <a:ext cx="773100" cy="7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>
            <a:spLocks noGrp="1"/>
          </p:cNvSpPr>
          <p:nvPr>
            <p:ph type="body" idx="1"/>
          </p:nvPr>
        </p:nvSpPr>
        <p:spPr>
          <a:xfrm>
            <a:off x="5140125" y="2392450"/>
            <a:ext cx="29448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Soy Milk: </a:t>
            </a:r>
            <a:r>
              <a:rPr lang="en" sz="1800"/>
              <a:t>23 half-gallons</a:t>
            </a:r>
            <a:endParaRPr sz="1800"/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92624" y="3073986"/>
            <a:ext cx="773100" cy="7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5140125" y="3331150"/>
            <a:ext cx="33723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Coconut Milk: </a:t>
            </a:r>
            <a:r>
              <a:rPr lang="en" sz="1800"/>
              <a:t>8 half-gallons</a:t>
            </a:r>
            <a:endParaRPr sz="1800"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92625" y="3985838"/>
            <a:ext cx="773100" cy="7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5140125" y="4218025"/>
            <a:ext cx="2944800" cy="54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Rice Milk: </a:t>
            </a:r>
            <a:r>
              <a:rPr lang="en" sz="1800"/>
              <a:t>3 half-gallons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1223340" y="0"/>
            <a:ext cx="7568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 b="1"/>
              <a:t>Modeling Methodology</a:t>
            </a:r>
            <a:endParaRPr sz="2400" b="1"/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1"/>
          </p:nvPr>
        </p:nvSpPr>
        <p:spPr>
          <a:xfrm>
            <a:off x="253850" y="747275"/>
            <a:ext cx="51177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Constraint - Milk Shelving Space:</a:t>
            </a:r>
            <a:endParaRPr sz="1800"/>
          </a:p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" name="Google Shape;250;p35"/>
          <p:cNvSpPr txBox="1"/>
          <p:nvPr/>
        </p:nvSpPr>
        <p:spPr>
          <a:xfrm>
            <a:off x="1351950" y="4875000"/>
            <a:ext cx="4932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0" y="1816040"/>
            <a:ext cx="725700" cy="11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75" y="1247384"/>
            <a:ext cx="3049825" cy="22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0374" y="1816049"/>
            <a:ext cx="1208751" cy="12087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>
            <a:spLocks noGrp="1"/>
          </p:cNvSpPr>
          <p:nvPr>
            <p:ph type="body" idx="1"/>
          </p:nvPr>
        </p:nvSpPr>
        <p:spPr>
          <a:xfrm>
            <a:off x="704875" y="3768325"/>
            <a:ext cx="3101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Shelving Space Available:</a:t>
            </a:r>
            <a:endParaRPr sz="1800" b="1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24,200 inch</a:t>
            </a:r>
            <a:r>
              <a:rPr lang="en" sz="1800" baseline="30000"/>
              <a:t>2</a:t>
            </a:r>
            <a:endParaRPr sz="1800" baseline="30000"/>
          </a:p>
        </p:txBody>
      </p:sp>
      <p:sp>
        <p:nvSpPr>
          <p:cNvPr id="256" name="Google Shape;256;p35"/>
          <p:cNvSpPr txBox="1">
            <a:spLocks noGrp="1"/>
          </p:cNvSpPr>
          <p:nvPr>
            <p:ph type="body" idx="1"/>
          </p:nvPr>
        </p:nvSpPr>
        <p:spPr>
          <a:xfrm>
            <a:off x="4246500" y="3187800"/>
            <a:ext cx="2138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Gallon Milk Size</a:t>
            </a:r>
            <a:endParaRPr sz="1800" b="1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30.25 inch</a:t>
            </a:r>
            <a:r>
              <a:rPr lang="en" sz="1800" baseline="30000"/>
              <a:t>2</a:t>
            </a:r>
            <a:endParaRPr sz="1800" baseline="30000"/>
          </a:p>
        </p:txBody>
      </p:sp>
      <p:sp>
        <p:nvSpPr>
          <p:cNvPr id="257" name="Google Shape;257;p35"/>
          <p:cNvSpPr txBox="1">
            <a:spLocks noGrp="1"/>
          </p:cNvSpPr>
          <p:nvPr>
            <p:ph type="body" idx="1"/>
          </p:nvPr>
        </p:nvSpPr>
        <p:spPr>
          <a:xfrm>
            <a:off x="6584900" y="3187800"/>
            <a:ext cx="2138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Half-Gallon Milk Size</a:t>
            </a:r>
            <a:endParaRPr sz="1800" b="1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14.06 inch</a:t>
            </a:r>
            <a:r>
              <a:rPr lang="en" sz="1800" baseline="30000"/>
              <a:t>2</a:t>
            </a:r>
            <a:endParaRPr sz="1800" baseline="30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>
            <a:spLocks noGrp="1"/>
          </p:cNvSpPr>
          <p:nvPr>
            <p:ph type="title"/>
          </p:nvPr>
        </p:nvSpPr>
        <p:spPr>
          <a:xfrm>
            <a:off x="1223340" y="0"/>
            <a:ext cx="7568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 b="1"/>
              <a:t>Modeling Methodology</a:t>
            </a:r>
            <a:endParaRPr sz="2400" b="1"/>
          </a:p>
        </p:txBody>
      </p:sp>
      <p:sp>
        <p:nvSpPr>
          <p:cNvPr id="263" name="Google Shape;263;p36"/>
          <p:cNvSpPr txBox="1">
            <a:spLocks noGrp="1"/>
          </p:cNvSpPr>
          <p:nvPr>
            <p:ph type="body" idx="1"/>
          </p:nvPr>
        </p:nvSpPr>
        <p:spPr>
          <a:xfrm>
            <a:off x="253850" y="747275"/>
            <a:ext cx="51177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Integer Programming Model Input Overview:</a:t>
            </a:r>
            <a:endParaRPr sz="1800"/>
          </a:p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" name="Google Shape;264;p36"/>
          <p:cNvSpPr txBox="1"/>
          <p:nvPr/>
        </p:nvSpPr>
        <p:spPr>
          <a:xfrm>
            <a:off x="1351950" y="4875000"/>
            <a:ext cx="4932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575" y="1247375"/>
            <a:ext cx="58483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>
            <a:spLocks noGrp="1"/>
          </p:cNvSpPr>
          <p:nvPr>
            <p:ph type="title"/>
          </p:nvPr>
        </p:nvSpPr>
        <p:spPr>
          <a:xfrm>
            <a:off x="1223340" y="0"/>
            <a:ext cx="7568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 b="1"/>
              <a:t>Experimental Results</a:t>
            </a:r>
            <a:endParaRPr sz="2400" b="1"/>
          </a:p>
        </p:txBody>
      </p:sp>
      <p:sp>
        <p:nvSpPr>
          <p:cNvPr id="272" name="Google Shape;272;p37"/>
          <p:cNvSpPr txBox="1">
            <a:spLocks noGrp="1"/>
          </p:cNvSpPr>
          <p:nvPr>
            <p:ph type="body" idx="1"/>
          </p:nvPr>
        </p:nvSpPr>
        <p:spPr>
          <a:xfrm>
            <a:off x="241000" y="850125"/>
            <a:ext cx="6844200" cy="3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Model Output:</a:t>
            </a:r>
            <a:endParaRPr sz="1800"/>
          </a:p>
        </p:txBody>
      </p:sp>
      <p:sp>
        <p:nvSpPr>
          <p:cNvPr id="273" name="Google Shape;273;p37"/>
          <p:cNvSpPr txBox="1"/>
          <p:nvPr/>
        </p:nvSpPr>
        <p:spPr>
          <a:xfrm>
            <a:off x="1351950" y="4875000"/>
            <a:ext cx="4932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25" y="1658800"/>
            <a:ext cx="3901175" cy="10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7"/>
          <p:cNvSpPr txBox="1">
            <a:spLocks noGrp="1"/>
          </p:cNvSpPr>
          <p:nvPr>
            <p:ph type="body" idx="1"/>
          </p:nvPr>
        </p:nvSpPr>
        <p:spPr>
          <a:xfrm>
            <a:off x="4886350" y="1658775"/>
            <a:ext cx="3841500" cy="10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“0” - Optimal Solution Found</a:t>
            </a:r>
            <a:endParaRPr sz="180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$1,917.13 in Daily Sales</a:t>
            </a:r>
            <a:endParaRPr sz="180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Daily Stocking Levels by Milk Type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>
            <a:spLocks noGrp="1"/>
          </p:cNvSpPr>
          <p:nvPr>
            <p:ph type="title"/>
          </p:nvPr>
        </p:nvSpPr>
        <p:spPr>
          <a:xfrm>
            <a:off x="1223340" y="0"/>
            <a:ext cx="7568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 b="1"/>
              <a:t>Experimental Results</a:t>
            </a:r>
            <a:endParaRPr sz="2400" b="1"/>
          </a:p>
        </p:txBody>
      </p:sp>
      <p:sp>
        <p:nvSpPr>
          <p:cNvPr id="282" name="Google Shape;282;p38"/>
          <p:cNvSpPr txBox="1">
            <a:spLocks noGrp="1"/>
          </p:cNvSpPr>
          <p:nvPr>
            <p:ph type="body" idx="1"/>
          </p:nvPr>
        </p:nvSpPr>
        <p:spPr>
          <a:xfrm>
            <a:off x="253850" y="747275"/>
            <a:ext cx="4807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Results - Weekly Order Quantities:</a:t>
            </a:r>
            <a:endParaRPr sz="1800"/>
          </a:p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" name="Google Shape;283;p38"/>
          <p:cNvSpPr txBox="1"/>
          <p:nvPr/>
        </p:nvSpPr>
        <p:spPr>
          <a:xfrm>
            <a:off x="1351950" y="4875000"/>
            <a:ext cx="4932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8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60" y="2160250"/>
            <a:ext cx="487828" cy="7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8"/>
          <p:cNvSpPr txBox="1">
            <a:spLocks noGrp="1"/>
          </p:cNvSpPr>
          <p:nvPr>
            <p:ph type="body" idx="1"/>
          </p:nvPr>
        </p:nvSpPr>
        <p:spPr>
          <a:xfrm>
            <a:off x="1326250" y="1453750"/>
            <a:ext cx="33030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Whole Milk:</a:t>
            </a:r>
            <a:r>
              <a:rPr lang="en" sz="1800"/>
              <a:t> 1,897 gallons</a:t>
            </a:r>
            <a:endParaRPr sz="1800"/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624" y="1221549"/>
            <a:ext cx="773100" cy="7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8"/>
          <p:cNvSpPr txBox="1">
            <a:spLocks noGrp="1"/>
          </p:cNvSpPr>
          <p:nvPr>
            <p:ph type="body" idx="1"/>
          </p:nvPr>
        </p:nvSpPr>
        <p:spPr>
          <a:xfrm>
            <a:off x="5140125" y="1453750"/>
            <a:ext cx="37452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Almond Milk:</a:t>
            </a:r>
            <a:r>
              <a:rPr lang="en" sz="1800"/>
              <a:t> 1,036 half-gallons</a:t>
            </a:r>
            <a:endParaRPr sz="1800"/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825" y="1221550"/>
            <a:ext cx="773100" cy="7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8"/>
          <p:cNvSpPr txBox="1">
            <a:spLocks noGrp="1"/>
          </p:cNvSpPr>
          <p:nvPr>
            <p:ph type="body" idx="1"/>
          </p:nvPr>
        </p:nvSpPr>
        <p:spPr>
          <a:xfrm>
            <a:off x="1326250" y="2392450"/>
            <a:ext cx="29448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2% Milk: </a:t>
            </a:r>
            <a:r>
              <a:rPr lang="en" sz="1800"/>
              <a:t>1,862 gallons</a:t>
            </a:r>
            <a:endParaRPr sz="1800"/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825" y="3098950"/>
            <a:ext cx="773100" cy="7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650" y="3985838"/>
            <a:ext cx="773100" cy="7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8"/>
          <p:cNvSpPr txBox="1">
            <a:spLocks noGrp="1"/>
          </p:cNvSpPr>
          <p:nvPr>
            <p:ph type="body" idx="1"/>
          </p:nvPr>
        </p:nvSpPr>
        <p:spPr>
          <a:xfrm>
            <a:off x="1340300" y="3331150"/>
            <a:ext cx="29448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1% Milk: </a:t>
            </a:r>
            <a:r>
              <a:rPr lang="en" sz="1800"/>
              <a:t>777 gallons</a:t>
            </a:r>
            <a:endParaRPr sz="1800"/>
          </a:p>
        </p:txBody>
      </p:sp>
      <p:sp>
        <p:nvSpPr>
          <p:cNvPr id="294" name="Google Shape;294;p38"/>
          <p:cNvSpPr txBox="1">
            <a:spLocks noGrp="1"/>
          </p:cNvSpPr>
          <p:nvPr>
            <p:ph type="body" idx="1"/>
          </p:nvPr>
        </p:nvSpPr>
        <p:spPr>
          <a:xfrm>
            <a:off x="1340300" y="4218025"/>
            <a:ext cx="29448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Skim Milk: </a:t>
            </a:r>
            <a:r>
              <a:rPr lang="en" sz="1800"/>
              <a:t>469 gallons</a:t>
            </a:r>
            <a:endParaRPr sz="1800"/>
          </a:p>
        </p:txBody>
      </p:sp>
      <p:pic>
        <p:nvPicPr>
          <p:cNvPr id="295" name="Google Shape;295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2625" y="2160250"/>
            <a:ext cx="773100" cy="7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8"/>
          <p:cNvSpPr txBox="1">
            <a:spLocks noGrp="1"/>
          </p:cNvSpPr>
          <p:nvPr>
            <p:ph type="body" idx="1"/>
          </p:nvPr>
        </p:nvSpPr>
        <p:spPr>
          <a:xfrm>
            <a:off x="5140125" y="2392450"/>
            <a:ext cx="35139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Soy Milk: </a:t>
            </a:r>
            <a:r>
              <a:rPr lang="en" sz="1800"/>
              <a:t>161 half-gallons</a:t>
            </a:r>
            <a:endParaRPr sz="1800"/>
          </a:p>
        </p:txBody>
      </p:sp>
      <p:pic>
        <p:nvPicPr>
          <p:cNvPr id="297" name="Google Shape;29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92624" y="3073986"/>
            <a:ext cx="773100" cy="7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8"/>
          <p:cNvSpPr txBox="1">
            <a:spLocks noGrp="1"/>
          </p:cNvSpPr>
          <p:nvPr>
            <p:ph type="body" idx="1"/>
          </p:nvPr>
        </p:nvSpPr>
        <p:spPr>
          <a:xfrm>
            <a:off x="5140125" y="3331150"/>
            <a:ext cx="33723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Coconut Milk: </a:t>
            </a:r>
            <a:r>
              <a:rPr lang="en" sz="1800"/>
              <a:t>56 half-gallons</a:t>
            </a:r>
            <a:endParaRPr sz="1800"/>
          </a:p>
        </p:txBody>
      </p:sp>
      <p:pic>
        <p:nvPicPr>
          <p:cNvPr id="299" name="Google Shape;299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92625" y="3985838"/>
            <a:ext cx="773100" cy="7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8"/>
          <p:cNvSpPr txBox="1">
            <a:spLocks noGrp="1"/>
          </p:cNvSpPr>
          <p:nvPr>
            <p:ph type="body" idx="1"/>
          </p:nvPr>
        </p:nvSpPr>
        <p:spPr>
          <a:xfrm>
            <a:off x="5140125" y="4218025"/>
            <a:ext cx="2944800" cy="54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Rice Milk: </a:t>
            </a:r>
            <a:r>
              <a:rPr lang="en" sz="1800"/>
              <a:t>21 half-gallons</a:t>
            </a:r>
            <a:endParaRPr sz="1800"/>
          </a:p>
        </p:txBody>
      </p:sp>
      <p:sp>
        <p:nvSpPr>
          <p:cNvPr id="301" name="Google Shape;301;p38"/>
          <p:cNvSpPr txBox="1">
            <a:spLocks noGrp="1"/>
          </p:cNvSpPr>
          <p:nvPr>
            <p:ph type="body" idx="1"/>
          </p:nvPr>
        </p:nvSpPr>
        <p:spPr>
          <a:xfrm>
            <a:off x="5255775" y="721450"/>
            <a:ext cx="3513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$13,420 in Weekly Sales</a:t>
            </a:r>
            <a:endParaRPr sz="1800"/>
          </a:p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/>
        </p:nvSpPr>
        <p:spPr>
          <a:xfrm>
            <a:off x="1351950" y="4875000"/>
            <a:ext cx="4932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9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9"/>
          <p:cNvSpPr txBox="1">
            <a:spLocks noGrp="1"/>
          </p:cNvSpPr>
          <p:nvPr>
            <p:ph type="title"/>
          </p:nvPr>
        </p:nvSpPr>
        <p:spPr>
          <a:xfrm>
            <a:off x="1223340" y="0"/>
            <a:ext cx="7568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 b="1"/>
              <a:t>Experimental Results</a:t>
            </a:r>
            <a:endParaRPr sz="2400" b="1"/>
          </a:p>
        </p:txBody>
      </p:sp>
      <p:pic>
        <p:nvPicPr>
          <p:cNvPr id="309" name="Google Shape;3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431" y="1040825"/>
            <a:ext cx="4432919" cy="280326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9"/>
          <p:cNvSpPr txBox="1">
            <a:spLocks noGrp="1"/>
          </p:cNvSpPr>
          <p:nvPr>
            <p:ph type="body" idx="1"/>
          </p:nvPr>
        </p:nvSpPr>
        <p:spPr>
          <a:xfrm>
            <a:off x="361074" y="1224050"/>
            <a:ext cx="3994357" cy="29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/>
              <a:t>Single Store Demand After 3 Years:</a:t>
            </a:r>
            <a:endParaRPr sz="1800" dirty="0"/>
          </a:p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/>
              <a:t>70 dairy gallons/week</a:t>
            </a:r>
            <a:endParaRPr sz="1800" dirty="0"/>
          </a:p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/>
              <a:t>156 plant half-gallons/week</a:t>
            </a:r>
            <a:endParaRPr sz="1800" dirty="0"/>
          </a:p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/>
              <a:t>NE Ohio Store Demand After 3 Years: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/>
              <a:t>	10,570 dairy gallons/week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/>
              <a:t>	23,556 plant half-gallons/week</a:t>
            </a:r>
            <a:endParaRPr sz="1800" dirty="0"/>
          </a:p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/>
              <a:t>	</a:t>
            </a:r>
            <a:endParaRPr sz="1800" dirty="0"/>
          </a:p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/>
              <a:t>	</a:t>
            </a:r>
            <a:endParaRPr sz="1800" dirty="0"/>
          </a:p>
        </p:txBody>
      </p:sp>
      <p:sp>
        <p:nvSpPr>
          <p:cNvPr id="311" name="Google Shape;311;p39"/>
          <p:cNvSpPr/>
          <p:nvPr/>
        </p:nvSpPr>
        <p:spPr>
          <a:xfrm>
            <a:off x="628850" y="1656775"/>
            <a:ext cx="211800" cy="26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9"/>
          <p:cNvSpPr/>
          <p:nvPr/>
        </p:nvSpPr>
        <p:spPr>
          <a:xfrm rot="10800000">
            <a:off x="628850" y="1982300"/>
            <a:ext cx="211800" cy="268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9"/>
          <p:cNvSpPr/>
          <p:nvPr/>
        </p:nvSpPr>
        <p:spPr>
          <a:xfrm>
            <a:off x="628850" y="3082675"/>
            <a:ext cx="211800" cy="26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9"/>
          <p:cNvSpPr/>
          <p:nvPr/>
        </p:nvSpPr>
        <p:spPr>
          <a:xfrm rot="10800000">
            <a:off x="628850" y="3445300"/>
            <a:ext cx="211800" cy="268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2896200" y="0"/>
            <a:ext cx="3351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 b="1"/>
              <a:t>Experimental Results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320" name="Google Shape;320;p40"/>
          <p:cNvSpPr txBox="1"/>
          <p:nvPr/>
        </p:nvSpPr>
        <p:spPr>
          <a:xfrm>
            <a:off x="1351950" y="4875000"/>
            <a:ext cx="4932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2" name="Google Shape;322;p40"/>
          <p:cNvGraphicFramePr/>
          <p:nvPr>
            <p:extLst>
              <p:ext uri="{D42A27DB-BD31-4B8C-83A1-F6EECF244321}">
                <p14:modId xmlns:p14="http://schemas.microsoft.com/office/powerpoint/2010/main" val="2303964661"/>
              </p:ext>
            </p:extLst>
          </p:nvPr>
        </p:nvGraphicFramePr>
        <p:xfrm>
          <a:off x="511800" y="1185000"/>
          <a:ext cx="8120400" cy="2590620"/>
        </p:xfrm>
        <a:graphic>
          <a:graphicData uri="http://schemas.openxmlformats.org/drawingml/2006/table">
            <a:tbl>
              <a:tblPr>
                <a:noFill/>
                <a:tableStyleId>{CA91C53F-69C7-4E51-8960-DDE8701323CB}</a:tableStyleId>
              </a:tblPr>
              <a:tblGrid>
                <a:gridCol w="135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Cow Milk Type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Shelf Space 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Shelf Space (Percent)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Plant Based Milk Type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Shelf Space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Shelf Space (Percent)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Whole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8,198 in</a:t>
                      </a:r>
                      <a:r>
                        <a:rPr lang="en" baseline="30000"/>
                        <a:t>2</a:t>
                      </a:r>
                      <a:endParaRPr baseline="30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33.9%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Almond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2,081 in</a:t>
                      </a:r>
                      <a:r>
                        <a:rPr lang="en" baseline="30000"/>
                        <a:t>2</a:t>
                      </a:r>
                      <a:endParaRPr baseline="30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8.6%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2%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8,046 in</a:t>
                      </a:r>
                      <a:r>
                        <a:rPr lang="en" baseline="30000"/>
                        <a:t>2</a:t>
                      </a:r>
                      <a:endParaRPr baseline="30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33.2%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Soy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323 in</a:t>
                      </a:r>
                      <a:r>
                        <a:rPr lang="en" baseline="30000"/>
                        <a:t>2</a:t>
                      </a:r>
                      <a:endParaRPr baseline="30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1.3%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1%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3,358 in</a:t>
                      </a:r>
                      <a:r>
                        <a:rPr lang="en" baseline="30000"/>
                        <a:t>2</a:t>
                      </a:r>
                      <a:endParaRPr baseline="30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13.9%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Coconut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112 in</a:t>
                      </a:r>
                      <a:r>
                        <a:rPr lang="en" baseline="30000"/>
                        <a:t>2</a:t>
                      </a:r>
                      <a:endParaRPr baseline="30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0.5%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Skim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2,027 in</a:t>
                      </a:r>
                      <a:r>
                        <a:rPr lang="en" baseline="30000"/>
                        <a:t>2</a:t>
                      </a:r>
                      <a:endParaRPr baseline="30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8.4%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Rice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42 in</a:t>
                      </a:r>
                      <a:r>
                        <a:rPr lang="en" baseline="30000"/>
                        <a:t>2</a:t>
                      </a:r>
                      <a:endParaRPr baseline="30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0.2%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Cow Milk Total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21,629 in</a:t>
                      </a:r>
                      <a:r>
                        <a:rPr lang="en" baseline="30000"/>
                        <a:t>2</a:t>
                      </a:r>
                      <a:endParaRPr baseline="30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89.4%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Plant Milk Total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2,558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in</a:t>
                      </a:r>
                      <a:r>
                        <a:rPr lang="en" baseline="30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10.6%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2896200" y="0"/>
            <a:ext cx="3351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 b="1"/>
              <a:t>Experimental Results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328" name="Google Shape;328;p41"/>
          <p:cNvSpPr txBox="1"/>
          <p:nvPr/>
        </p:nvSpPr>
        <p:spPr>
          <a:xfrm>
            <a:off x="1351950" y="4875000"/>
            <a:ext cx="4932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1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0" name="Google Shape;330;p41"/>
          <p:cNvGraphicFramePr/>
          <p:nvPr>
            <p:extLst>
              <p:ext uri="{D42A27DB-BD31-4B8C-83A1-F6EECF244321}">
                <p14:modId xmlns:p14="http://schemas.microsoft.com/office/powerpoint/2010/main" val="2399187240"/>
              </p:ext>
            </p:extLst>
          </p:nvPr>
        </p:nvGraphicFramePr>
        <p:xfrm>
          <a:off x="511800" y="1099100"/>
          <a:ext cx="8120400" cy="2590620"/>
        </p:xfrm>
        <a:graphic>
          <a:graphicData uri="http://schemas.openxmlformats.org/drawingml/2006/table">
            <a:tbl>
              <a:tblPr>
                <a:noFill/>
                <a:tableStyleId>{CA91C53F-69C7-4E51-8960-DDE8701323CB}</a:tableStyleId>
              </a:tblPr>
              <a:tblGrid>
                <a:gridCol w="135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Cow Milk Type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$ Per Week 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$ Per Week (Percent)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Plant Based Milk Type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$ Per Week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$ Per week (Percent)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Whole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$4,154.50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31.0%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Almond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$1885.50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14.1%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2%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$4,077.80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30.4%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Soy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$334.90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2.5%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1%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$1,701.60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12.7%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Coconut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$166.40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1.2%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Skim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$1,027.1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7.6%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Rice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$72.20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0.5%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Cow Milk Total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$10,961.00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81.7%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Plant Milk Total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$2,459.00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18.3%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body" idx="1"/>
          </p:nvPr>
        </p:nvSpPr>
        <p:spPr>
          <a:xfrm>
            <a:off x="628650" y="1004550"/>
            <a:ext cx="7953900" cy="3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" sz="1800" dirty="0"/>
              <a:t>Cow milk takes up just under 90% of all shelf space, and accounts for ~82% of total sales</a:t>
            </a:r>
            <a:endParaRPr sz="1800"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" sz="1800" dirty="0"/>
              <a:t>Plant based milk types have a shelf life space to $ sales amount ratio that is double that of cow based milk.</a:t>
            </a:r>
            <a:endParaRPr sz="18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" dirty="0"/>
              <a:t>Less than half the space required per unit</a:t>
            </a:r>
            <a:endParaRPr dirty="0"/>
          </a:p>
          <a:p>
            <a:pPr lvl="1" indent="-342900">
              <a:spcBef>
                <a:spcPts val="0"/>
              </a:spcBef>
              <a:buSzPts val="1800"/>
              <a:buFont typeface="Calibri"/>
              <a:buChar char="•"/>
            </a:pPr>
            <a:r>
              <a:rPr lang="en" dirty="0"/>
              <a:t>Coconut and Rice milk half gallon more expensive than cow milk gallons</a:t>
            </a:r>
            <a:endParaRPr dirty="0"/>
          </a:p>
          <a:p>
            <a:pPr indent="-342900">
              <a:spcBef>
                <a:spcPts val="0"/>
              </a:spcBef>
              <a:buSzPts val="1800"/>
              <a:buFont typeface="Calibri"/>
              <a:buChar char="•"/>
            </a:pPr>
            <a:r>
              <a:rPr lang="en" sz="1800" dirty="0"/>
              <a:t>Individual stores don't have to worry too much about adapting to demand shift</a:t>
            </a:r>
            <a:endParaRPr sz="1800"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" sz="1800" dirty="0"/>
              <a:t>On state/nationwide scale, farmers will have change crop/dairy output to meet shifting yearly demands in cow and plant milk.</a:t>
            </a:r>
            <a:endParaRPr sz="1800" dirty="0"/>
          </a:p>
          <a:p>
            <a:pPr indent="-342900">
              <a:spcBef>
                <a:spcPts val="0"/>
              </a:spcBef>
              <a:buSzPts val="1800"/>
              <a:buFont typeface="Calibri"/>
              <a:buChar char="•"/>
            </a:pPr>
            <a:r>
              <a:rPr lang="en" sz="1800" dirty="0"/>
              <a:t>Model results could be improved, as there are less popular milk types not included in our model (8 variables)</a:t>
            </a:r>
            <a:endParaRPr sz="1800" dirty="0"/>
          </a:p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36" name="Google Shape;336;p42"/>
          <p:cNvSpPr txBox="1"/>
          <p:nvPr/>
        </p:nvSpPr>
        <p:spPr>
          <a:xfrm>
            <a:off x="1351950" y="4875000"/>
            <a:ext cx="4932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2"/>
          <p:cNvSpPr txBox="1">
            <a:spLocks noGrp="1"/>
          </p:cNvSpPr>
          <p:nvPr>
            <p:ph type="title"/>
          </p:nvPr>
        </p:nvSpPr>
        <p:spPr>
          <a:xfrm>
            <a:off x="3253043" y="-48000"/>
            <a:ext cx="26379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 b="1"/>
              <a:t>Conclusions </a:t>
            </a:r>
            <a:endParaRPr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1"/>
          </p:nvPr>
        </p:nvSpPr>
        <p:spPr>
          <a:xfrm>
            <a:off x="455467" y="1046117"/>
            <a:ext cx="5979969" cy="3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" sz="1800" dirty="0"/>
              <a:t>As demand for plant based milk keeps increasing, so will store sales.</a:t>
            </a:r>
            <a:endParaRPr sz="18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" dirty="0"/>
              <a:t>Stores will also have easier time meeting demand due to less demand on larger cow milk gallon jugs.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" sz="1800" dirty="0"/>
              <a:t>Our findings show that to avoid over stocking and subsequently wastage, retailers should not exceed the maximum daily demand.</a:t>
            </a:r>
            <a:endParaRPr sz="1800" dirty="0"/>
          </a:p>
          <a:p>
            <a:pPr marL="4572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/>
              <a:t> </a:t>
            </a:r>
            <a:endParaRPr sz="1800" dirty="0"/>
          </a:p>
          <a:p>
            <a:pPr marL="4572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44" name="Google Shape;344;p43"/>
          <p:cNvSpPr txBox="1"/>
          <p:nvPr/>
        </p:nvSpPr>
        <p:spPr>
          <a:xfrm>
            <a:off x="1351950" y="4875000"/>
            <a:ext cx="4932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3"/>
          <p:cNvSpPr txBox="1">
            <a:spLocks noGrp="1"/>
          </p:cNvSpPr>
          <p:nvPr>
            <p:ph type="title"/>
          </p:nvPr>
        </p:nvSpPr>
        <p:spPr>
          <a:xfrm>
            <a:off x="3253043" y="-48000"/>
            <a:ext cx="26379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 b="1" dirty="0"/>
              <a:t>Conclusion</a:t>
            </a:r>
            <a:r>
              <a:rPr lang="en-US" sz="2400" b="1" dirty="0"/>
              <a:t>s</a:t>
            </a:r>
            <a:endParaRPr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cow">
            <a:extLst>
              <a:ext uri="{FF2B5EF4-FFF2-40B4-BE49-F238E27FC236}">
                <a16:creationId xmlns:a16="http://schemas.microsoft.com/office/drawing/2014/main" id="{BBEE8655-CA70-4D45-BB41-D2D159D47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57"/>
          <a:stretch/>
        </p:blipFill>
        <p:spPr bwMode="auto">
          <a:xfrm>
            <a:off x="6713620" y="405893"/>
            <a:ext cx="2430380" cy="1894974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859665" y="0"/>
            <a:ext cx="7568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 b="1">
                <a:solidFill>
                  <a:srgbClr val="000000"/>
                </a:solidFill>
              </a:rPr>
              <a:t>Agenda</a:t>
            </a:r>
            <a:endParaRPr sz="2400" b="1">
              <a:solidFill>
                <a:srgbClr val="000000"/>
              </a:solidFill>
            </a:endParaRPr>
          </a:p>
        </p:txBody>
      </p:sp>
      <p:sp>
        <p:nvSpPr>
          <p:cNvPr id="154" name="Google Shape;154;p26"/>
          <p:cNvSpPr txBox="1">
            <a:spLocks noGrp="1"/>
          </p:cNvSpPr>
          <p:nvPr>
            <p:ph type="body" idx="1"/>
          </p:nvPr>
        </p:nvSpPr>
        <p:spPr>
          <a:xfrm>
            <a:off x="628650" y="1137500"/>
            <a:ext cx="7886700" cy="3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 b="1" dirty="0"/>
              <a:t>Introduction and Motivation</a:t>
            </a:r>
            <a:endParaRPr sz="1800" b="1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 b="1" dirty="0"/>
              <a:t>Problem Statement and Project Objective</a:t>
            </a:r>
            <a:endParaRPr sz="1800" b="1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 b="1" dirty="0"/>
              <a:t>Data Sources and Modeling Methodology</a:t>
            </a:r>
            <a:endParaRPr sz="1800" b="1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FF"/>
                </a:solidFill>
              </a:rPr>
              <a:t>• </a:t>
            </a:r>
            <a:r>
              <a:rPr lang="en" sz="1500" b="1" dirty="0"/>
              <a:t>Scope</a:t>
            </a:r>
            <a:endParaRPr sz="1500" b="1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FF"/>
                </a:solidFill>
              </a:rPr>
              <a:t>• </a:t>
            </a:r>
            <a:r>
              <a:rPr lang="en" sz="1500" b="1" dirty="0"/>
              <a:t>Decision variables</a:t>
            </a:r>
            <a:endParaRPr sz="1500" b="1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FF"/>
                </a:solidFill>
              </a:rPr>
              <a:t>• </a:t>
            </a:r>
            <a:r>
              <a:rPr lang="en" sz="1500" b="1" dirty="0"/>
              <a:t>Constraints</a:t>
            </a:r>
            <a:endParaRPr sz="1500" b="1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FF"/>
                </a:solidFill>
              </a:rPr>
              <a:t>• </a:t>
            </a:r>
            <a:r>
              <a:rPr lang="en" sz="1500" b="1" dirty="0"/>
              <a:t>Modeling Strategy</a:t>
            </a:r>
            <a:endParaRPr sz="1500" b="1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FF"/>
                </a:solidFill>
              </a:rPr>
              <a:t>• </a:t>
            </a:r>
            <a:r>
              <a:rPr lang="en" sz="1500" b="1" dirty="0"/>
              <a:t>Analysis</a:t>
            </a:r>
            <a:endParaRPr sz="1500" b="1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 dirty="0">
                <a:solidFill>
                  <a:srgbClr val="0000FF"/>
                </a:solidFill>
              </a:rPr>
              <a:t> </a:t>
            </a:r>
            <a:r>
              <a:rPr lang="en" sz="1800" b="1" dirty="0"/>
              <a:t>Experimental Result</a:t>
            </a:r>
            <a:endParaRPr sz="1800" b="1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" sz="1800" b="1" dirty="0"/>
              <a:t>Conclusions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accent2"/>
              </a:solidFill>
            </a:endParaRPr>
          </a:p>
          <a:p>
            <a:pPr marL="1778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155" name="Google Shape;155;p26"/>
          <p:cNvSpPr txBox="1"/>
          <p:nvPr/>
        </p:nvSpPr>
        <p:spPr>
          <a:xfrm>
            <a:off x="1351950" y="4875000"/>
            <a:ext cx="4932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>
            <a:spLocks noGrp="1"/>
          </p:cNvSpPr>
          <p:nvPr>
            <p:ph type="body" idx="1"/>
          </p:nvPr>
        </p:nvSpPr>
        <p:spPr>
          <a:xfrm>
            <a:off x="628650" y="946766"/>
            <a:ext cx="7886700" cy="3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 dirty="0"/>
              <a:t>Finding the scope of the data was toughest decision</a:t>
            </a:r>
            <a:endParaRPr sz="18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/>
              <a:t>Days was chosen because it can easily be expanded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 dirty="0"/>
              <a:t>Not all required data is readily available online, some data must be calculated from other sources</a:t>
            </a:r>
            <a:endParaRPr sz="1800"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 dirty="0"/>
              <a:t>Model could be expanded by adding a penalty in the objective function for exceeding or not meeting demand</a:t>
            </a:r>
            <a:endParaRPr sz="1800"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 dirty="0"/>
              <a:t>Model could easily be changed to match future demand shifts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52" name="Google Shape;352;p44"/>
          <p:cNvSpPr txBox="1"/>
          <p:nvPr/>
        </p:nvSpPr>
        <p:spPr>
          <a:xfrm>
            <a:off x="1351950" y="4875000"/>
            <a:ext cx="4932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4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4"/>
          <p:cNvSpPr txBox="1">
            <a:spLocks noGrp="1"/>
          </p:cNvSpPr>
          <p:nvPr>
            <p:ph type="title"/>
          </p:nvPr>
        </p:nvSpPr>
        <p:spPr>
          <a:xfrm>
            <a:off x="1822786" y="0"/>
            <a:ext cx="6304546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 b="1" dirty="0"/>
              <a:t>Lessons Learned / What We Could Change</a:t>
            </a:r>
            <a:endParaRPr sz="2400" b="1" dirty="0"/>
          </a:p>
        </p:txBody>
      </p:sp>
      <p:pic>
        <p:nvPicPr>
          <p:cNvPr id="6" name="Picture 4" descr="Image result for cow">
            <a:extLst>
              <a:ext uri="{FF2B5EF4-FFF2-40B4-BE49-F238E27FC236}">
                <a16:creationId xmlns:a16="http://schemas.microsoft.com/office/drawing/2014/main" id="{10D8A2CD-4417-42D1-8758-25D34FB35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4830"/>
            <a:ext cx="2959768" cy="166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>
            <a:spLocks noGrp="1"/>
          </p:cNvSpPr>
          <p:nvPr>
            <p:ph type="title"/>
          </p:nvPr>
        </p:nvSpPr>
        <p:spPr>
          <a:xfrm>
            <a:off x="859665" y="0"/>
            <a:ext cx="7568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000"/>
              <a:t>Looking forward</a:t>
            </a:r>
            <a:endParaRPr sz="3000"/>
          </a:p>
        </p:txBody>
      </p:sp>
      <p:sp>
        <p:nvSpPr>
          <p:cNvPr id="360" name="Google Shape;360;p45"/>
          <p:cNvSpPr txBox="1">
            <a:spLocks noGrp="1"/>
          </p:cNvSpPr>
          <p:nvPr>
            <p:ph type="body" idx="1"/>
          </p:nvPr>
        </p:nvSpPr>
        <p:spPr>
          <a:xfrm>
            <a:off x="628650" y="1004553"/>
            <a:ext cx="7886700" cy="3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 dirty="0"/>
          </a:p>
          <a:p>
            <a:pPr marL="400050" indent="-285750">
              <a:buSzPts val="1800"/>
            </a:pPr>
            <a:r>
              <a:rPr lang="en" sz="1800" dirty="0"/>
              <a:t>Looking forward, we think that retailers should implement customer segmentation to target dairy consuming customers. </a:t>
            </a:r>
            <a:endParaRPr sz="1800" dirty="0"/>
          </a:p>
          <a:p>
            <a:pPr marL="400050" indent="-285750">
              <a:spcBef>
                <a:spcPts val="0"/>
              </a:spcBef>
              <a:buSzPts val="1800"/>
            </a:pPr>
            <a:r>
              <a:rPr lang="en" sz="1800" dirty="0"/>
              <a:t>They should take survey to better understand this group of customer dairy consumption pattern.</a:t>
            </a:r>
          </a:p>
          <a:p>
            <a:pPr marL="400050" indent="-285750">
              <a:spcBef>
                <a:spcPts val="0"/>
              </a:spcBef>
              <a:buSzPts val="1800"/>
            </a:pPr>
            <a:r>
              <a:rPr lang="en-US" sz="1800" dirty="0"/>
              <a:t>Review of other dairy product market trends</a:t>
            </a:r>
          </a:p>
          <a:p>
            <a:pPr marL="857250" lvl="1" indent="-285750">
              <a:spcBef>
                <a:spcPts val="0"/>
              </a:spcBef>
              <a:buSzPts val="1800"/>
            </a:pPr>
            <a:r>
              <a:rPr lang="en-US" sz="1500" dirty="0"/>
              <a:t>Farmers can look into reallocating milk to other growing product categories</a:t>
            </a:r>
            <a:endParaRPr sz="1500" dirty="0"/>
          </a:p>
          <a:p>
            <a:pPr marL="400050" indent="-285750">
              <a:spcBef>
                <a:spcPts val="0"/>
              </a:spcBef>
              <a:buSzPts val="1800"/>
            </a:pPr>
            <a:r>
              <a:rPr lang="en" sz="1800" dirty="0"/>
              <a:t>On the issue of how we could expand our model, we agreed that we could expand out all outlets that sell milk. Outlets like gas stations, dollar stores, schools, and hotels.</a:t>
            </a:r>
            <a:endParaRPr sz="1800" dirty="0"/>
          </a:p>
          <a:p>
            <a:pPr marL="400050" indent="-285750">
              <a:buSzPts val="1800"/>
            </a:pPr>
            <a:r>
              <a:rPr lang="en" sz="1800" dirty="0"/>
              <a:t>We could further collect data on demographic and milk preferences.</a:t>
            </a:r>
            <a:endParaRPr sz="1800" dirty="0"/>
          </a:p>
          <a:p>
            <a:pPr marL="1778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61" name="Google Shape;361;p45"/>
          <p:cNvSpPr txBox="1"/>
          <p:nvPr/>
        </p:nvSpPr>
        <p:spPr>
          <a:xfrm>
            <a:off x="1351950" y="4875000"/>
            <a:ext cx="4932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5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525" y="1055600"/>
            <a:ext cx="3882725" cy="3032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1332500" y="1981500"/>
            <a:ext cx="3131400" cy="1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4800"/>
              <a:t>Questions?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>
            <a:spLocks noGrp="1"/>
          </p:cNvSpPr>
          <p:nvPr>
            <p:ph type="title"/>
          </p:nvPr>
        </p:nvSpPr>
        <p:spPr>
          <a:xfrm>
            <a:off x="859665" y="0"/>
            <a:ext cx="7568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References</a:t>
            </a:r>
            <a:endParaRPr sz="1100"/>
          </a:p>
        </p:txBody>
      </p:sp>
      <p:sp>
        <p:nvSpPr>
          <p:cNvPr id="375" name="Google Shape;375;p47"/>
          <p:cNvSpPr txBox="1">
            <a:spLocks noGrp="1"/>
          </p:cNvSpPr>
          <p:nvPr>
            <p:ph type="body" idx="1"/>
          </p:nvPr>
        </p:nvSpPr>
        <p:spPr>
          <a:xfrm>
            <a:off x="628650" y="1004553"/>
            <a:ext cx="7886700" cy="3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Whip L, Daneshkhu, S. Big business identifies appetite for plant-based milk. Financial Times. July 15, 2016. http:// www.ft.com. Accessed September 14, 2017.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Hoffman J, Falvo M. Protein – Which is Best? Journal of Sports Science &amp; Medicine. 2004;3(3):118-130.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Singhal S, Baker R, Baker S. A Comparison of the Nutritional Value of Cow’s Milk and Non-dairy Beverages. J Pediatr Gastroenterol Nutr. 2017 May;64(5):799-805.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USDA Food Composition Databases. Agricultural Research Service website. https://ndb.nal.usda.gov/ndb/search/list. Accessed August 2017.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USDA. Recent Trends in GE Adoption. Economic Research Service website. https://www.ers.usda.gov/data-products/ adoption-of-genetically-engineered-crops-in-the-us/recenttrends-in-ge-adoption.aspx. Updated July 2017. Accessed September 16, 2017.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Messina M. Soy and Health Update: Evaluation of the Clinical and Epidemiologic Literature. Nutrients. 2016;8(12):754. </a:t>
            </a:r>
            <a:endParaRPr sz="1400"/>
          </a:p>
        </p:txBody>
      </p:sp>
      <p:sp>
        <p:nvSpPr>
          <p:cNvPr id="376" name="Google Shape;376;p47"/>
          <p:cNvSpPr txBox="1"/>
          <p:nvPr/>
        </p:nvSpPr>
        <p:spPr>
          <a:xfrm>
            <a:off x="1351950" y="4875000"/>
            <a:ext cx="4932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47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 txBox="1">
            <a:spLocks noGrp="1"/>
          </p:cNvSpPr>
          <p:nvPr>
            <p:ph type="title"/>
          </p:nvPr>
        </p:nvSpPr>
        <p:spPr>
          <a:xfrm>
            <a:off x="859665" y="0"/>
            <a:ext cx="7568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References Continues</a:t>
            </a:r>
            <a:endParaRPr sz="1100"/>
          </a:p>
        </p:txBody>
      </p:sp>
      <p:sp>
        <p:nvSpPr>
          <p:cNvPr id="383" name="Google Shape;383;p48"/>
          <p:cNvSpPr txBox="1">
            <a:spLocks noGrp="1"/>
          </p:cNvSpPr>
          <p:nvPr>
            <p:ph type="body" idx="1"/>
          </p:nvPr>
        </p:nvSpPr>
        <p:spPr>
          <a:xfrm>
            <a:off x="628650" y="1004550"/>
            <a:ext cx="7886700" cy="3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Jiang S, Cai W, Xu B. Food Quality Improvement of Soy Milk Made from Short-Time Germinated Soybeans. Foods. 2013;2(2):198-212.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Krader, Kate. For One Silicon Valley Startup, This Vegetable Is the Future of Milk. Bloomberg. September 12, 2017. http://www.bloomberg.com. Accessed October 12, 2017.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https://nutrition.org/going-nuts-about-milk-heres-what-you-need-to-know-about-plant-based-milk-alternatives/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https://www.forbes.com/sites/nomanazish/2019/04/29/dairy-vs-non-dairy-whats-best-for-you/#1ce73a58d90e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https://superfoodsrx.com/healthyliving/milk-vs-non-dairy-milk/</a:t>
            </a:r>
            <a:endParaRPr sz="1800" u="sng">
              <a:solidFill>
                <a:schemeClr val="hlink"/>
              </a:solidFill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800"/>
          </a:p>
          <a:p>
            <a:pPr marL="1778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84" name="Google Shape;384;p48"/>
          <p:cNvSpPr txBox="1"/>
          <p:nvPr/>
        </p:nvSpPr>
        <p:spPr>
          <a:xfrm>
            <a:off x="1351950" y="4875000"/>
            <a:ext cx="4932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8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859665" y="0"/>
            <a:ext cx="7568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 b="1"/>
              <a:t>Introduction &amp; Motivation</a:t>
            </a:r>
            <a:endParaRPr sz="2400" b="1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365275" y="1198350"/>
            <a:ext cx="4932900" cy="3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Cow milk is a staple in significant portion of the population’s diet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Plant-based milk is gaining larger sales in the market due to: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Health and diet trends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Environmental reasons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Taste and flavor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Grocery stores are experiencing larger amounts of wasted, unsold milk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0000FF"/>
              </a:solidFill>
            </a:endParaRPr>
          </a:p>
          <a:p>
            <a:pPr marL="1778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" name="Google Shape;163;p27"/>
          <p:cNvSpPr txBox="1"/>
          <p:nvPr/>
        </p:nvSpPr>
        <p:spPr>
          <a:xfrm>
            <a:off x="1351950" y="4875000"/>
            <a:ext cx="4932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175" y="1695138"/>
            <a:ext cx="3116826" cy="1753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859665" y="0"/>
            <a:ext cx="7568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 b="1"/>
              <a:t>Introduction &amp; Motivation</a:t>
            </a:r>
            <a:endParaRPr sz="2400" b="1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1351950" y="4875000"/>
            <a:ext cx="4932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700" y="981275"/>
            <a:ext cx="5566649" cy="3180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859665" y="0"/>
            <a:ext cx="7568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 b="1"/>
              <a:t>Introduction &amp; Motivation</a:t>
            </a:r>
            <a:endParaRPr sz="2400" b="1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1351950" y="4875000"/>
            <a:ext cx="4932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t="19756"/>
          <a:stretch/>
        </p:blipFill>
        <p:spPr>
          <a:xfrm>
            <a:off x="2176888" y="976675"/>
            <a:ext cx="4790225" cy="3190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859665" y="0"/>
            <a:ext cx="7568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 b="1"/>
              <a:t>Introduction &amp; Motivation</a:t>
            </a:r>
            <a:endParaRPr sz="2400" b="1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sp>
        <p:nvSpPr>
          <p:cNvPr id="187" name="Google Shape;187;p30"/>
          <p:cNvSpPr txBox="1">
            <a:spLocks noGrp="1"/>
          </p:cNvSpPr>
          <p:nvPr>
            <p:ph type="body" idx="1"/>
          </p:nvPr>
        </p:nvSpPr>
        <p:spPr>
          <a:xfrm>
            <a:off x="526850" y="1157950"/>
            <a:ext cx="4932900" cy="29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 dirty="0"/>
              <a:t>Milk waste has several sources: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/>
              <a:t>Production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Distribution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Storage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Overproduction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Shelf Life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 dirty="0"/>
              <a:t>Over 43 Million gallons dumped by U.S. farmers in 2016 due to overproduction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>
              <a:solidFill>
                <a:srgbClr val="0000FF"/>
              </a:solidFill>
            </a:endParaRPr>
          </a:p>
          <a:p>
            <a:pPr marL="1778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88" name="Google Shape;188;p30"/>
          <p:cNvSpPr txBox="1"/>
          <p:nvPr/>
        </p:nvSpPr>
        <p:spPr>
          <a:xfrm>
            <a:off x="1351950" y="4875000"/>
            <a:ext cx="4932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8667"/>
          <a:stretch/>
        </p:blipFill>
        <p:spPr>
          <a:xfrm>
            <a:off x="6181400" y="1104150"/>
            <a:ext cx="2135439" cy="2935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1952374" y="0"/>
            <a:ext cx="64761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 b="1"/>
              <a:t>Problem Statement and Project Objective</a:t>
            </a:r>
            <a:endParaRPr sz="2400" b="1">
              <a:highlight>
                <a:srgbClr val="FFFF00"/>
              </a:highlight>
            </a:endParaRPr>
          </a:p>
        </p:txBody>
      </p:sp>
      <p:sp>
        <p:nvSpPr>
          <p:cNvPr id="196" name="Google Shape;196;p31"/>
          <p:cNvSpPr txBox="1">
            <a:spLocks noGrp="1"/>
          </p:cNvSpPr>
          <p:nvPr>
            <p:ph type="body" idx="1"/>
          </p:nvPr>
        </p:nvSpPr>
        <p:spPr>
          <a:xfrm>
            <a:off x="427475" y="1004550"/>
            <a:ext cx="8400600" cy="30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Problem Statement:</a:t>
            </a:r>
            <a:endParaRPr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Due to changes in market trends and overproduction, farmers and retailers are experiencing large amounts of waste from overproduction.</a:t>
            </a:r>
            <a:endParaRPr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Project Objective: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Determine the optimal yearly product mix to maximize sales dollars for retailers while minimizing expired, unsold milk.</a:t>
            </a:r>
            <a:endParaRPr sz="1800" dirty="0"/>
          </a:p>
          <a:p>
            <a:pPr marL="1778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97" name="Google Shape;197;p31"/>
          <p:cNvSpPr txBox="1"/>
          <p:nvPr/>
        </p:nvSpPr>
        <p:spPr>
          <a:xfrm>
            <a:off x="1351950" y="4875000"/>
            <a:ext cx="4932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1223340" y="0"/>
            <a:ext cx="7568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 b="1"/>
              <a:t>Modeling Methodology</a:t>
            </a:r>
            <a:endParaRPr sz="2400" b="1"/>
          </a:p>
        </p:txBody>
      </p:sp>
      <p:sp>
        <p:nvSpPr>
          <p:cNvPr id="204" name="Google Shape;204;p32"/>
          <p:cNvSpPr txBox="1">
            <a:spLocks noGrp="1"/>
          </p:cNvSpPr>
          <p:nvPr>
            <p:ph type="body" idx="1"/>
          </p:nvPr>
        </p:nvSpPr>
        <p:spPr>
          <a:xfrm>
            <a:off x="321475" y="1004250"/>
            <a:ext cx="8039400" cy="3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Assumptions for Problem:</a:t>
            </a:r>
            <a:endParaRPr sz="180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Retail</a:t>
            </a:r>
            <a:r>
              <a:rPr lang="en" sz="1800"/>
              <a:t> </a:t>
            </a:r>
            <a:r>
              <a:rPr lang="en"/>
              <a:t>s</a:t>
            </a:r>
            <a:r>
              <a:rPr lang="en" sz="1800"/>
              <a:t>tore for </a:t>
            </a:r>
            <a:r>
              <a:rPr lang="en"/>
              <a:t>p</a:t>
            </a:r>
            <a:r>
              <a:rPr lang="en" sz="1800"/>
              <a:t>roblem </a:t>
            </a:r>
            <a:r>
              <a:rPr lang="en"/>
              <a:t>serves a</a:t>
            </a:r>
            <a:r>
              <a:rPr lang="en" sz="1800"/>
              <a:t> </a:t>
            </a:r>
            <a:r>
              <a:rPr lang="en"/>
              <a:t>p</a:t>
            </a:r>
            <a:r>
              <a:rPr lang="en" sz="1800"/>
              <a:t>opulation of 30,000 people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Daily demand/preferences extrapolated from annual data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Shelving space available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" name="Google Shape;205;p32"/>
          <p:cNvSpPr txBox="1"/>
          <p:nvPr/>
        </p:nvSpPr>
        <p:spPr>
          <a:xfrm>
            <a:off x="1351950" y="4875000"/>
            <a:ext cx="4932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2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313" y="2414988"/>
            <a:ext cx="2619375" cy="1743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1223340" y="0"/>
            <a:ext cx="7568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 b="1"/>
              <a:t>Modeling Methodology</a:t>
            </a:r>
            <a:endParaRPr sz="2400" b="1"/>
          </a:p>
        </p:txBody>
      </p:sp>
      <p:sp>
        <p:nvSpPr>
          <p:cNvPr id="213" name="Google Shape;213;p33"/>
          <p:cNvSpPr txBox="1">
            <a:spLocks noGrp="1"/>
          </p:cNvSpPr>
          <p:nvPr>
            <p:ph type="body" idx="1"/>
          </p:nvPr>
        </p:nvSpPr>
        <p:spPr>
          <a:xfrm>
            <a:off x="321475" y="1004250"/>
            <a:ext cx="8470500" cy="3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Objective Function - Maximize Daily Sales: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            Z = 2.19*X</a:t>
            </a:r>
            <a:r>
              <a:rPr lang="en" sz="1800" baseline="-25000"/>
              <a:t>1</a:t>
            </a:r>
            <a:r>
              <a:rPr lang="en" sz="1800"/>
              <a:t> + 2.19*X</a:t>
            </a:r>
            <a:r>
              <a:rPr lang="en" sz="1800" baseline="-25000"/>
              <a:t>2</a:t>
            </a:r>
            <a:r>
              <a:rPr lang="en" sz="1800"/>
              <a:t> + 2.19*X</a:t>
            </a:r>
            <a:r>
              <a:rPr lang="en" sz="1800" baseline="-25000"/>
              <a:t>3</a:t>
            </a:r>
            <a:r>
              <a:rPr lang="en" sz="1800"/>
              <a:t> + 2.19*X</a:t>
            </a:r>
            <a:r>
              <a:rPr lang="en" sz="1800" baseline="-25000"/>
              <a:t>4</a:t>
            </a:r>
            <a:r>
              <a:rPr lang="en" sz="1800"/>
              <a:t> + 1.82*Y</a:t>
            </a:r>
            <a:r>
              <a:rPr lang="en" sz="1800" baseline="-25000"/>
              <a:t>1</a:t>
            </a:r>
            <a:r>
              <a:rPr lang="en" sz="1800"/>
              <a:t> + 2.08*Y</a:t>
            </a:r>
            <a:r>
              <a:rPr lang="en" sz="1800" baseline="-25000"/>
              <a:t>2</a:t>
            </a:r>
            <a:r>
              <a:rPr lang="en" sz="1800"/>
              <a:t> + 2.97*Y</a:t>
            </a:r>
            <a:r>
              <a:rPr lang="en" sz="1800" baseline="-25000"/>
              <a:t>3</a:t>
            </a:r>
            <a:r>
              <a:rPr lang="en" sz="1800"/>
              <a:t> + 3.44*Y</a:t>
            </a:r>
            <a:r>
              <a:rPr lang="en" sz="1800" baseline="-25000"/>
              <a:t>4</a:t>
            </a:r>
            <a:endParaRPr sz="1800" baseline="-25000"/>
          </a:p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" name="Google Shape;214;p33"/>
          <p:cNvSpPr txBox="1"/>
          <p:nvPr/>
        </p:nvSpPr>
        <p:spPr>
          <a:xfrm>
            <a:off x="1351950" y="4875000"/>
            <a:ext cx="4932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1477250" y="4821300"/>
            <a:ext cx="4807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Steve Spence, Charity Elijah, Cameron Croghan</a:t>
            </a: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300" y="2237400"/>
            <a:ext cx="811400" cy="12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>
            <a:spLocks noGrp="1"/>
          </p:cNvSpPr>
          <p:nvPr>
            <p:ph type="body" idx="1"/>
          </p:nvPr>
        </p:nvSpPr>
        <p:spPr>
          <a:xfrm>
            <a:off x="257175" y="3584850"/>
            <a:ext cx="44619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r>
              <a:rPr lang="en" sz="1800" baseline="-25000"/>
              <a:t>i</a:t>
            </a:r>
            <a:r>
              <a:rPr lang="en" sz="1800"/>
              <a:t> = Daily # of Gallons of Cow Milk</a:t>
            </a:r>
            <a:endParaRPr sz="1800"/>
          </a:p>
          <a:p>
            <a:pPr marL="45720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(Whole, 2%, 1%, Skim)</a:t>
            </a:r>
            <a:endParaRPr sz="1800"/>
          </a:p>
        </p:txBody>
      </p:sp>
      <p:sp>
        <p:nvSpPr>
          <p:cNvPr id="218" name="Google Shape;218;p33"/>
          <p:cNvSpPr txBox="1">
            <a:spLocks noGrp="1"/>
          </p:cNvSpPr>
          <p:nvPr>
            <p:ph type="body" idx="1"/>
          </p:nvPr>
        </p:nvSpPr>
        <p:spPr>
          <a:xfrm>
            <a:off x="4423400" y="3584850"/>
            <a:ext cx="43686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r>
              <a:rPr lang="en" sz="1800" baseline="-25000"/>
              <a:t>i</a:t>
            </a:r>
            <a:r>
              <a:rPr lang="en" sz="1800"/>
              <a:t> = Daily # of Half-Gallons of Plant Milk</a:t>
            </a:r>
            <a:endParaRPr sz="1800"/>
          </a:p>
          <a:p>
            <a:pPr marL="45720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(Almond, Soy, Coconut, Rice)</a:t>
            </a:r>
            <a:endParaRPr sz="1800"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938" y="2203363"/>
            <a:ext cx="1353975" cy="13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2231</Words>
  <Application>Microsoft Office PowerPoint</Application>
  <PresentationFormat>On-screen Show (16:9)</PresentationFormat>
  <Paragraphs>329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Simple Light</vt:lpstr>
      <vt:lpstr>Office Theme</vt:lpstr>
      <vt:lpstr>Milk Stocking Inventory Analysis</vt:lpstr>
      <vt:lpstr>Agenda</vt:lpstr>
      <vt:lpstr>Introduction &amp; Motivation</vt:lpstr>
      <vt:lpstr>Introduction &amp; Motivation</vt:lpstr>
      <vt:lpstr>Introduction &amp; Motivation</vt:lpstr>
      <vt:lpstr>Introduction &amp; Motivation</vt:lpstr>
      <vt:lpstr>Problem Statement and Project Objective</vt:lpstr>
      <vt:lpstr>Modeling Methodology</vt:lpstr>
      <vt:lpstr>Modeling Methodology</vt:lpstr>
      <vt:lpstr>Modeling Methodology</vt:lpstr>
      <vt:lpstr>Modeling Methodology</vt:lpstr>
      <vt:lpstr>Modeling Methodology</vt:lpstr>
      <vt:lpstr>Experimental Results</vt:lpstr>
      <vt:lpstr>Experimental Results</vt:lpstr>
      <vt:lpstr>Experimental Results</vt:lpstr>
      <vt:lpstr>Experimental Results</vt:lpstr>
      <vt:lpstr>Experimental Results</vt:lpstr>
      <vt:lpstr>Conclusions </vt:lpstr>
      <vt:lpstr>Conclusions</vt:lpstr>
      <vt:lpstr>Lessons Learned / What We Could Change</vt:lpstr>
      <vt:lpstr>Looking forward</vt:lpstr>
      <vt:lpstr>Questions?</vt:lpstr>
      <vt:lpstr>References</vt:lpstr>
      <vt:lpstr>References Continues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Milk Stocking Inventory Analysis</dc:title>
  <dc:creator>CBA LAB</dc:creator>
  <cp:lastModifiedBy>CBA LAB</cp:lastModifiedBy>
  <cp:revision>4</cp:revision>
  <dcterms:modified xsi:type="dcterms:W3CDTF">2019-12-02T18:48:51Z</dcterms:modified>
</cp:coreProperties>
</file>